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74055" autoAdjust="0"/>
  </p:normalViewPr>
  <p:slideViewPr>
    <p:cSldViewPr snapToGrid="0">
      <p:cViewPr varScale="1">
        <p:scale>
          <a:sx n="57" d="100"/>
          <a:sy n="57" d="100"/>
        </p:scale>
        <p:origin x="12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6AA0DC-4437-47B3-9944-3678E2D9677E}" type="datetimeFigureOut">
              <a:rPr lang="en-US" smtClean="0"/>
              <a:t>8/2/2019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AF942-9E4E-44DA-A8F9-82CB26039044}" type="slidenum">
              <a:rPr lang="en-US" smtClean="0"/>
              <a:t>‹#›</a:t>
            </a:fld>
            <a:endParaRPr lang="en-US"/>
          </a:p>
        </p:txBody>
      </p:sp>
    </p:spTree>
    <p:extLst>
      <p:ext uri="{BB962C8B-B14F-4D97-AF65-F5344CB8AC3E}">
        <p14:creationId xmlns:p14="http://schemas.microsoft.com/office/powerpoint/2010/main" val="577889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Changer Influencer is very important and it plays an important role in the different organizations and departments out there which requires to undergo change in order to make the way things are run better.</a:t>
            </a:r>
          </a:p>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change influencer is support to see through that change is done and that the new way of doing thing in the Army Station can be sustained for thein long term benefits.</a:t>
            </a:r>
          </a:p>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It is also in that the Station Commander has the required powers which will allow her to see to it that the change is implemented and followed carefully as from what is known traditionally position of power give on the ability to influence thing in a department of organization and it is seen to have positive results.</a:t>
            </a:r>
          </a:p>
        </p:txBody>
      </p:sp>
      <p:sp>
        <p:nvSpPr>
          <p:cNvPr id="4" name="Slide Number Placeholder 3"/>
          <p:cNvSpPr>
            <a:spLocks noGrp="1"/>
          </p:cNvSpPr>
          <p:nvPr>
            <p:ph type="sldNum" sz="quarter" idx="5"/>
          </p:nvPr>
        </p:nvSpPr>
        <p:spPr/>
        <p:txBody>
          <a:bodyPr/>
          <a:lstStyle/>
          <a:p>
            <a:fld id="{E30AF942-9E4E-44DA-A8F9-82CB26039044}" type="slidenum">
              <a:rPr lang="en-US" smtClean="0"/>
              <a:t>2</a:t>
            </a:fld>
            <a:endParaRPr lang="en-US"/>
          </a:p>
        </p:txBody>
      </p:sp>
    </p:spTree>
    <p:extLst>
      <p:ext uri="{BB962C8B-B14F-4D97-AF65-F5344CB8AC3E}">
        <p14:creationId xmlns:p14="http://schemas.microsoft.com/office/powerpoint/2010/main" val="411149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dirty="0"/>
              <a:t>The main purpose of this objective is to se to it that the Army Station which is Under the Army Commander changes the way in has been conduction its activities which involving the recruiting and training of new Army Officers. </a:t>
            </a:r>
          </a:p>
          <a:p>
            <a:pPr marL="171450" indent="-171450" algn="just">
              <a:buFont typeface="Arial" panose="020B0604020202020204" pitchFamily="34" charset="0"/>
              <a:buChar char="•"/>
            </a:pPr>
            <a:r>
              <a:rPr lang="en-US" dirty="0"/>
              <a:t>The Project is supported to involved all the ranking officer in the Army Station and there will a meeting which will be help every month for a period of 4 mouths to see if the project is effective and the progress made so far.</a:t>
            </a:r>
          </a:p>
          <a:p>
            <a:pPr marL="171450" indent="-171450" algn="just">
              <a:buFont typeface="Arial" panose="020B0604020202020204" pitchFamily="34" charset="0"/>
              <a:buChar char="•"/>
            </a:pPr>
            <a:r>
              <a:rPr lang="en-US" dirty="0"/>
              <a:t>For the project to be a success there id the development of a Project Plan which will act as a guideline for the whole project from the word go till the end.</a:t>
            </a:r>
          </a:p>
          <a:p>
            <a:pPr marL="171450" indent="-171450" algn="just">
              <a:buFont typeface="Arial" panose="020B0604020202020204" pitchFamily="34" charset="0"/>
              <a:buChar char="•"/>
            </a:pPr>
            <a:r>
              <a:rPr lang="en-US" dirty="0"/>
              <a:t>The Army Station Commander will work as the person in charge of implementing the change through the project and making sure that the issues which may arise are fully addressed before they cause disruption to the Change Influence Project.</a:t>
            </a:r>
          </a:p>
        </p:txBody>
      </p:sp>
      <p:sp>
        <p:nvSpPr>
          <p:cNvPr id="4" name="Slide Number Placeholder 3"/>
          <p:cNvSpPr>
            <a:spLocks noGrp="1"/>
          </p:cNvSpPr>
          <p:nvPr>
            <p:ph type="sldNum" sz="quarter" idx="5"/>
          </p:nvPr>
        </p:nvSpPr>
        <p:spPr/>
        <p:txBody>
          <a:bodyPr/>
          <a:lstStyle/>
          <a:p>
            <a:fld id="{E30AF942-9E4E-44DA-A8F9-82CB26039044}" type="slidenum">
              <a:rPr lang="en-US" smtClean="0"/>
              <a:t>3</a:t>
            </a:fld>
            <a:endParaRPr lang="en-US"/>
          </a:p>
        </p:txBody>
      </p:sp>
    </p:spTree>
    <p:extLst>
      <p:ext uri="{BB962C8B-B14F-4D97-AF65-F5344CB8AC3E}">
        <p14:creationId xmlns:p14="http://schemas.microsoft.com/office/powerpoint/2010/main" val="382274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this project the client or the Individual who is being influenced to undertake the change is the Station Commander. She is responsible for making sure the Army Station run in the best way possible according to the rules and regulation of eth Army.</a:t>
            </a:r>
          </a:p>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 am a Change influencer who has vast experience in change management and due to this got the opportunity to influence a change project in the particular Army Station and in doing so I have to get to understand the roles and responsibilities of the highest ranking officer in the Station and in this case the Station Commander and after doing so I will be able to get a background on what is entailed and have a basis to influence change through her.</a:t>
            </a:r>
          </a:p>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is so as to act as a mediator between the opposing officer who are superior than the Station Commander and the Army officer in the Station who would oppose the change as it is not the way they are used to doing things.</a:t>
            </a:r>
          </a:p>
        </p:txBody>
      </p:sp>
      <p:sp>
        <p:nvSpPr>
          <p:cNvPr id="4" name="Slide Number Placeholder 3"/>
          <p:cNvSpPr>
            <a:spLocks noGrp="1"/>
          </p:cNvSpPr>
          <p:nvPr>
            <p:ph type="sldNum" sz="quarter" idx="5"/>
          </p:nvPr>
        </p:nvSpPr>
        <p:spPr/>
        <p:txBody>
          <a:bodyPr/>
          <a:lstStyle/>
          <a:p>
            <a:fld id="{E30AF942-9E4E-44DA-A8F9-82CB26039044}" type="slidenum">
              <a:rPr lang="en-US" smtClean="0"/>
              <a:t>4</a:t>
            </a:fld>
            <a:endParaRPr lang="en-US"/>
          </a:p>
        </p:txBody>
      </p:sp>
    </p:spTree>
    <p:extLst>
      <p:ext uri="{BB962C8B-B14F-4D97-AF65-F5344CB8AC3E}">
        <p14:creationId xmlns:p14="http://schemas.microsoft.com/office/powerpoint/2010/main" val="45101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dirty="0"/>
              <a:t>For a Change Influence it is become very import to know and have the change based influence it is good for them to use the Change Consulting Process which has a lot of information and acts as a guideline which is very important in the achieving of the change objectives and goals. This is because change is anchored to three perspective which is People, the Process, and the Content available. </a:t>
            </a:r>
          </a:p>
          <a:p>
            <a:pPr marL="171450" indent="-171450" algn="just">
              <a:buFont typeface="Arial" panose="020B0604020202020204" pitchFamily="34" charset="0"/>
              <a:buChar char="•"/>
            </a:pPr>
            <a:r>
              <a:rPr lang="en-US" dirty="0"/>
              <a:t>For this case the Station Commander provides the content needed to se it that the change influence program is set to begin, the people are trainees being recruited to be Army Officers in future and serve their country. The process goes in phase which must be followed carefully for success.</a:t>
            </a:r>
          </a:p>
        </p:txBody>
      </p:sp>
      <p:sp>
        <p:nvSpPr>
          <p:cNvPr id="4" name="Slide Number Placeholder 3"/>
          <p:cNvSpPr>
            <a:spLocks noGrp="1"/>
          </p:cNvSpPr>
          <p:nvPr>
            <p:ph type="sldNum" sz="quarter" idx="5"/>
          </p:nvPr>
        </p:nvSpPr>
        <p:spPr/>
        <p:txBody>
          <a:bodyPr/>
          <a:lstStyle/>
          <a:p>
            <a:fld id="{E30AF942-9E4E-44DA-A8F9-82CB26039044}" type="slidenum">
              <a:rPr lang="en-US" smtClean="0"/>
              <a:t>5</a:t>
            </a:fld>
            <a:endParaRPr lang="en-US"/>
          </a:p>
        </p:txBody>
      </p:sp>
    </p:spTree>
    <p:extLst>
      <p:ext uri="{BB962C8B-B14F-4D97-AF65-F5344CB8AC3E}">
        <p14:creationId xmlns:p14="http://schemas.microsoft.com/office/powerpoint/2010/main" val="3069479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Various meting are conducted and at the first meeting with the Station Commander, I got to know the about the Army Station which the Commander was heading and in so doing I had a clear understanding of what was need to be done and at the same time providing involvement of the Commander as the Change process was going to take place in her station and she need to know what will be happening and how she can influence and enable the change process to be successful.</a:t>
            </a:r>
          </a:p>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commander received all the necessary information which was to be passed down to her from me and why I was going to be in her Station for the period of 4 full months as the change was being implemented to see to it that the process of recruitment was change and became more transparent to the people  who were concerned.</a:t>
            </a:r>
          </a:p>
          <a:p>
            <a:pPr marL="171450" indent="-171450" algn="just">
              <a:buFont typeface="Arial" panose="020B0604020202020204" pitchFamily="34" charset="0"/>
              <a:buChar char="•"/>
            </a:pPr>
            <a:r>
              <a:rPr lang="en-US" baseline="0" dirty="0"/>
              <a:t>. The next step was to re-clarify the goals and objectives of the project as there are expectations in place at the end of he project. therefore this called for commitment from the Station Commander as well as from my end in order to facilitate the process by having often review and addressing the emerging issue as the project is ongoing. This was in the meeting and we discussed the possible pressures that could delay the project and establish procedures to handle any pressures with meeting the expectations set for the project.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30AF942-9E4E-44DA-A8F9-82CB26039044}" type="slidenum">
              <a:rPr lang="en-US" smtClean="0"/>
              <a:t>6</a:t>
            </a:fld>
            <a:endParaRPr lang="en-US"/>
          </a:p>
        </p:txBody>
      </p:sp>
    </p:spTree>
    <p:extLst>
      <p:ext uri="{BB962C8B-B14F-4D97-AF65-F5344CB8AC3E}">
        <p14:creationId xmlns:p14="http://schemas.microsoft.com/office/powerpoint/2010/main" val="4156401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collection of data is important as it gives feedback on whether the project being implemented id doing what is expected of it. the two data collection methods will be use full in the Army Station as there are not so many people. This will indicate whether there is organizational change or development in the Army Station.</a:t>
            </a:r>
          </a:p>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From the data gathering a lot of information is gotten as there is the knowledge of the people, their culture at the Army Station, the history of the station including other relevant information.</a:t>
            </a:r>
            <a:r>
              <a:rPr lang="en-US" b="0" i="0" u="none" baseline="0" dirty="0"/>
              <a:t> All the Station Army members are required to have an email address to receive officiating assignments, so I felt this method of distribution would be effective because association members were reactive in the email process. </a:t>
            </a:r>
          </a:p>
          <a:p>
            <a:pPr marL="171450" indent="-171450" algn="just">
              <a:buFont typeface="Arial" panose="020B0604020202020204" pitchFamily="34" charset="0"/>
              <a:buChar char="•"/>
            </a:pPr>
            <a:r>
              <a:rPr lang="en-US" b="0" i="0" u="none" baseline="0" dirty="0">
                <a:latin typeface="Times New Roman" panose="02020603050405020304" pitchFamily="18" charset="0"/>
                <a:cs typeface="Times New Roman" panose="02020603050405020304" pitchFamily="18" charset="0"/>
              </a:rPr>
              <a:t>The questionaries' had a </a:t>
            </a:r>
            <a:r>
              <a:rPr lang="en-US" b="0" i="0" u="none" baseline="0" dirty="0"/>
              <a:t>deadline for response was posted in the email and reminders were sent up to the final deadline and the questions had fixed responses with a small number of open-ended questions</a:t>
            </a:r>
            <a:r>
              <a:rPr lang="en-US" b="0" i="0" u="none" baseline="0" dirty="0">
                <a:latin typeface="Times New Roman" panose="02020603050405020304" pitchFamily="18" charset="0"/>
                <a:cs typeface="Times New Roman" panose="02020603050405020304" pitchFamily="18" charset="0"/>
              </a:rPr>
              <a:t>.</a:t>
            </a:r>
          </a:p>
          <a:p>
            <a:pPr marL="171450" indent="-171450" algn="just">
              <a:buFont typeface="Arial" panose="020B0604020202020204" pitchFamily="34" charset="0"/>
              <a:buChar char="•"/>
            </a:pPr>
            <a:r>
              <a:rPr lang="en-US" b="0" i="0" u="none" baseline="0" dirty="0">
                <a:latin typeface="Times New Roman" panose="02020603050405020304" pitchFamily="18" charset="0"/>
                <a:cs typeface="Times New Roman" panose="02020603050405020304" pitchFamily="18" charset="0"/>
              </a:rPr>
              <a:t>The data collection met it objectives and goals.</a:t>
            </a:r>
            <a:endParaRPr lang="en-US" b="0" i="0" u="none" baseline="0" dirty="0"/>
          </a:p>
        </p:txBody>
      </p:sp>
      <p:sp>
        <p:nvSpPr>
          <p:cNvPr id="4" name="Slide Number Placeholder 3"/>
          <p:cNvSpPr>
            <a:spLocks noGrp="1"/>
          </p:cNvSpPr>
          <p:nvPr>
            <p:ph type="sldNum" sz="quarter" idx="5"/>
          </p:nvPr>
        </p:nvSpPr>
        <p:spPr/>
        <p:txBody>
          <a:bodyPr/>
          <a:lstStyle/>
          <a:p>
            <a:fld id="{E30AF942-9E4E-44DA-A8F9-82CB26039044}" type="slidenum">
              <a:rPr lang="en-US" smtClean="0"/>
              <a:t>7</a:t>
            </a:fld>
            <a:endParaRPr lang="en-US"/>
          </a:p>
        </p:txBody>
      </p:sp>
    </p:spTree>
    <p:extLst>
      <p:ext uri="{BB962C8B-B14F-4D97-AF65-F5344CB8AC3E}">
        <p14:creationId xmlns:p14="http://schemas.microsoft.com/office/powerpoint/2010/main" val="2462842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Diagnosis is conducted in order to se to it that the project is going well. In other words it is the Evaluation of what have been implemented. This measure which is very important. The issues which appeared in the questionnaires were address and feedback given to the trainees in the Army Station.</a:t>
            </a:r>
          </a:p>
          <a:p>
            <a:pPr marL="171450" indent="-1714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feedback giving process was done using the having meetings and reviewing the data at hand and taking actions on the issues which had been raised. The meeting was conducted one a month on a neutral ground, the </a:t>
            </a:r>
            <a:r>
              <a:rPr lang="en-US" b="0" u="none" dirty="0"/>
              <a:t>presented a report for review and we</a:t>
            </a:r>
            <a:r>
              <a:rPr lang="en-US" b="0" u="none" baseline="0" dirty="0"/>
              <a:t> </a:t>
            </a:r>
            <a:r>
              <a:rPr lang="en-US" b="0" u="none" dirty="0"/>
              <a:t>reviewed  the data that I compiled through out the month. The actions were then taken after the meeting and follow ups were done during the next meeting.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30AF942-9E4E-44DA-A8F9-82CB26039044}" type="slidenum">
              <a:rPr lang="en-US" smtClean="0"/>
              <a:t>8</a:t>
            </a:fld>
            <a:endParaRPr lang="en-US"/>
          </a:p>
        </p:txBody>
      </p:sp>
    </p:spTree>
    <p:extLst>
      <p:ext uri="{BB962C8B-B14F-4D97-AF65-F5344CB8AC3E}">
        <p14:creationId xmlns:p14="http://schemas.microsoft.com/office/powerpoint/2010/main" val="1684338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2332306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183424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506543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4C2052-7EB7-4323-A8F3-ECED2B92EE3E}"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1903537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4C2052-7EB7-4323-A8F3-ECED2B92EE3E}" type="datetimeFigureOut">
              <a:rPr lang="en-US" smtClean="0"/>
              <a:t>8/2/2019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2428724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4C2052-7EB7-4323-A8F3-ECED2B92EE3E}" type="datetimeFigureOut">
              <a:rPr lang="en-US" smtClean="0"/>
              <a:t>8/2/2019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60823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C2052-7EB7-4323-A8F3-ECED2B92EE3E}" type="datetimeFigureOut">
              <a:rPr lang="en-US" smtClean="0"/>
              <a:t>8/2/2019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2257213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4C2052-7EB7-4323-A8F3-ECED2B92EE3E}"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2773131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A4C2052-7EB7-4323-A8F3-ECED2B92EE3E}" type="datetimeFigureOut">
              <a:rPr lang="en-US" smtClean="0"/>
              <a:t>8/2/2019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2310293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1629257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99219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605093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6302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1597864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1697971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C2052-7EB7-4323-A8F3-ECED2B92EE3E}" type="datetimeFigureOut">
              <a:rPr lang="en-US" smtClean="0"/>
              <a:t>8/2/2019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63A2D5-5930-4AF1-910D-EF4DC86DCC97}" type="slidenum">
              <a:rPr lang="en-US" smtClean="0"/>
              <a:t>‹#›</a:t>
            </a:fld>
            <a:endParaRPr lang="en-US"/>
          </a:p>
        </p:txBody>
      </p:sp>
    </p:spTree>
    <p:extLst>
      <p:ext uri="{BB962C8B-B14F-4D97-AF65-F5344CB8AC3E}">
        <p14:creationId xmlns:p14="http://schemas.microsoft.com/office/powerpoint/2010/main" val="2235441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4C2052-7EB7-4323-A8F3-ECED2B92EE3E}" type="datetimeFigureOut">
              <a:rPr lang="en-US" smtClean="0"/>
              <a:t>8/2/2019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863A2D5-5930-4AF1-910D-EF4DC86DCC97}" type="slidenum">
              <a:rPr lang="en-US" smtClean="0"/>
              <a:t>‹#›</a:t>
            </a:fld>
            <a:endParaRPr lang="en-US"/>
          </a:p>
        </p:txBody>
      </p:sp>
    </p:spTree>
    <p:extLst>
      <p:ext uri="{BB962C8B-B14F-4D97-AF65-F5344CB8AC3E}">
        <p14:creationId xmlns:p14="http://schemas.microsoft.com/office/powerpoint/2010/main" val="1875344889"/>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vantageperformance.com.au/change-management-8-ways-to-influence-change/" TargetMode="External"/><Relationship Id="rId2" Type="http://schemas.openxmlformats.org/officeDocument/2006/relationships/hyperlink" Target="https://www.online.norwich.edu/academic-progress/resources/what-is-change-management-consult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D7C8-84BA-4905-846B-94DB408ED16E}"/>
              </a:ext>
            </a:extLst>
          </p:cNvPr>
          <p:cNvSpPr>
            <a:spLocks noGrp="1"/>
          </p:cNvSpPr>
          <p:nvPr>
            <p:ph type="ctrTitle"/>
          </p:nvPr>
        </p:nvSpPr>
        <p:spPr>
          <a:xfrm>
            <a:off x="1165654" y="1072936"/>
            <a:ext cx="9144000" cy="4532090"/>
          </a:xfrm>
        </p:spPr>
        <p:txBody>
          <a:bodyPr/>
          <a:lstStyle/>
          <a:p>
            <a:pPr algn="ctr"/>
            <a:r>
              <a:rPr lang="en-US" dirty="0">
                <a:solidFill>
                  <a:schemeClr val="tx1"/>
                </a:solidFill>
              </a:rPr>
              <a:t> </a:t>
            </a:r>
            <a:r>
              <a:rPr lang="en-US" b="1" dirty="0">
                <a:solidFill>
                  <a:schemeClr val="tx1"/>
                </a:solidFill>
                <a:latin typeface="Times New Roman" panose="02020603050405020304" pitchFamily="18" charset="0"/>
                <a:cs typeface="Times New Roman" panose="02020603050405020304" pitchFamily="18" charset="0"/>
              </a:rPr>
              <a:t>Change Influence Project</a:t>
            </a:r>
            <a:br>
              <a:rPr lang="en-US" b="1" dirty="0">
                <a:solidFill>
                  <a:schemeClr val="tx1"/>
                </a:solidFill>
                <a:latin typeface="Times New Roman" panose="02020603050405020304" pitchFamily="18" charset="0"/>
                <a:cs typeface="Times New Roman" panose="02020603050405020304" pitchFamily="18" charset="0"/>
              </a:rPr>
            </a:br>
            <a:r>
              <a:rPr lang="en-US" b="1" dirty="0">
                <a:solidFill>
                  <a:schemeClr val="tx1"/>
                </a:solidFill>
                <a:latin typeface="Times New Roman" panose="02020603050405020304" pitchFamily="18" charset="0"/>
                <a:cs typeface="Times New Roman" panose="02020603050405020304" pitchFamily="18" charset="0"/>
              </a:rPr>
              <a:t>Name of Student </a:t>
            </a:r>
            <a:br>
              <a:rPr lang="en-US" b="1" dirty="0">
                <a:solidFill>
                  <a:schemeClr val="tx1"/>
                </a:solidFill>
                <a:latin typeface="Times New Roman" panose="02020603050405020304" pitchFamily="18" charset="0"/>
                <a:cs typeface="Times New Roman" panose="02020603050405020304" pitchFamily="18" charset="0"/>
              </a:rPr>
            </a:br>
            <a:r>
              <a:rPr lang="en-US" b="1" dirty="0">
                <a:solidFill>
                  <a:schemeClr val="tx1"/>
                </a:solidFill>
                <a:latin typeface="Times New Roman" panose="02020603050405020304" pitchFamily="18" charset="0"/>
                <a:cs typeface="Times New Roman" panose="02020603050405020304" pitchFamily="18" charset="0"/>
              </a:rPr>
              <a:t>Institution Affiliation</a:t>
            </a:r>
            <a:br>
              <a:rPr lang="en-US" b="1" dirty="0">
                <a:solidFill>
                  <a:schemeClr val="tx1"/>
                </a:solidFill>
                <a:latin typeface="Times New Roman" panose="02020603050405020304" pitchFamily="18" charset="0"/>
                <a:cs typeface="Times New Roman" panose="02020603050405020304" pitchFamily="18" charset="0"/>
              </a:rPr>
            </a:br>
            <a:r>
              <a:rPr lang="en-US" b="1" dirty="0">
                <a:solidFill>
                  <a:schemeClr val="tx1"/>
                </a:solidFill>
                <a:latin typeface="Times New Roman" panose="02020603050405020304" pitchFamily="18" charset="0"/>
                <a:cs typeface="Times New Roman" panose="02020603050405020304" pitchFamily="18" charset="0"/>
              </a:rPr>
              <a:t>Date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10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743A9-5F60-4259-A0CA-EB3C571CE63E}"/>
              </a:ext>
            </a:extLst>
          </p:cNvPr>
          <p:cNvSpPr>
            <a:spLocks noGrp="1"/>
          </p:cNvSpPr>
          <p:nvPr>
            <p:ph type="title"/>
          </p:nvPr>
        </p:nvSpPr>
        <p:spPr>
          <a:xfrm>
            <a:off x="677334" y="609600"/>
            <a:ext cx="8596668" cy="773151"/>
          </a:xfrm>
        </p:spPr>
        <p:txBody>
          <a:bodyPr/>
          <a:lstStyle/>
          <a:p>
            <a:r>
              <a:rPr lang="en-US" b="1" dirty="0">
                <a:solidFill>
                  <a:srgbClr val="00B0F0"/>
                </a:solidFill>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5E94E910-DC62-4624-94D7-059799DCF389}"/>
              </a:ext>
            </a:extLst>
          </p:cNvPr>
          <p:cNvSpPr>
            <a:spLocks noGrp="1"/>
          </p:cNvSpPr>
          <p:nvPr>
            <p:ph idx="1"/>
          </p:nvPr>
        </p:nvSpPr>
        <p:spPr>
          <a:xfrm>
            <a:off x="677334" y="1382751"/>
            <a:ext cx="9670998" cy="4658611"/>
          </a:xfrm>
        </p:spPr>
        <p:txBody>
          <a:bodyPr>
            <a:normAutofit/>
          </a:bodyPr>
          <a:lstStyle/>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Change influence Projects are very important in the management of change and when one want to make it so that people can accept and be involved in the process of transitioning from one aspect to another. Change is aimed at improving the way things are done and producing better outcomes to the individual who are involved in the change.</a:t>
            </a:r>
          </a:p>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For this assignment am going to conduct as Change Influencer in an Army recruiting office which will be on a individual level for the Army Station Commander.</a:t>
            </a:r>
          </a:p>
        </p:txBody>
      </p:sp>
    </p:spTree>
    <p:extLst>
      <p:ext uri="{BB962C8B-B14F-4D97-AF65-F5344CB8AC3E}">
        <p14:creationId xmlns:p14="http://schemas.microsoft.com/office/powerpoint/2010/main" val="2458463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4DD66-82F0-4C53-89A1-034DF34CDB77}"/>
              </a:ext>
            </a:extLst>
          </p:cNvPr>
          <p:cNvSpPr>
            <a:spLocks noGrp="1"/>
          </p:cNvSpPr>
          <p:nvPr>
            <p:ph type="title"/>
          </p:nvPr>
        </p:nvSpPr>
        <p:spPr>
          <a:xfrm>
            <a:off x="677334" y="609600"/>
            <a:ext cx="8596668" cy="862361"/>
          </a:xfrm>
        </p:spPr>
        <p:txBody>
          <a:bodyPr/>
          <a:lstStyle/>
          <a:p>
            <a:r>
              <a:rPr lang="en-US" b="1" dirty="0">
                <a:solidFill>
                  <a:srgbClr val="00B0F0"/>
                </a:solidFill>
                <a:latin typeface="Times New Roman" panose="02020603050405020304" pitchFamily="18" charset="0"/>
                <a:cs typeface="Times New Roman" panose="02020603050405020304" pitchFamily="18" charset="0"/>
              </a:rPr>
              <a:t>Objective</a:t>
            </a:r>
          </a:p>
        </p:txBody>
      </p:sp>
      <p:sp>
        <p:nvSpPr>
          <p:cNvPr id="3" name="Content Placeholder 2">
            <a:extLst>
              <a:ext uri="{FF2B5EF4-FFF2-40B4-BE49-F238E27FC236}">
                <a16:creationId xmlns:a16="http://schemas.microsoft.com/office/drawing/2014/main" id="{573AC36C-4B96-4BE7-8E18-658A114D10DF}"/>
              </a:ext>
            </a:extLst>
          </p:cNvPr>
          <p:cNvSpPr>
            <a:spLocks noGrp="1"/>
          </p:cNvSpPr>
          <p:nvPr>
            <p:ph idx="1"/>
          </p:nvPr>
        </p:nvSpPr>
        <p:spPr>
          <a:xfrm>
            <a:off x="677334" y="1471961"/>
            <a:ext cx="8596668" cy="4569401"/>
          </a:xfrm>
        </p:spPr>
        <p:txBody>
          <a:bodyPr>
            <a:normAutofit/>
          </a:bodyPr>
          <a:lstStyle/>
          <a:p>
            <a:pPr algn="just">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The main objective of this project is to conduct are renovated and redesign the way the recruitment of Army officers is being done and in addition to this improve the whole process to have Transparency in the Army as the Station try's to meet the overall army mission.</a:t>
            </a:r>
          </a:p>
        </p:txBody>
      </p:sp>
    </p:spTree>
    <p:extLst>
      <p:ext uri="{BB962C8B-B14F-4D97-AF65-F5344CB8AC3E}">
        <p14:creationId xmlns:p14="http://schemas.microsoft.com/office/powerpoint/2010/main" val="1304845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A020-2052-4164-A9F2-F5B41873C4C5}"/>
              </a:ext>
            </a:extLst>
          </p:cNvPr>
          <p:cNvSpPr>
            <a:spLocks noGrp="1"/>
          </p:cNvSpPr>
          <p:nvPr>
            <p:ph type="title"/>
          </p:nvPr>
        </p:nvSpPr>
        <p:spPr>
          <a:xfrm>
            <a:off x="677334" y="609600"/>
            <a:ext cx="8596668" cy="795455"/>
          </a:xfrm>
        </p:spPr>
        <p:txBody>
          <a:bodyPr/>
          <a:lstStyle/>
          <a:p>
            <a:r>
              <a:rPr lang="en-US" b="1" dirty="0">
                <a:solidFill>
                  <a:srgbClr val="00B0F0"/>
                </a:solidFill>
                <a:latin typeface="Times New Roman" panose="02020603050405020304" pitchFamily="18" charset="0"/>
                <a:cs typeface="Times New Roman" panose="02020603050405020304" pitchFamily="18" charset="0"/>
              </a:rPr>
              <a:t>Entry</a:t>
            </a:r>
          </a:p>
        </p:txBody>
      </p:sp>
      <p:sp>
        <p:nvSpPr>
          <p:cNvPr id="3" name="Content Placeholder 2">
            <a:extLst>
              <a:ext uri="{FF2B5EF4-FFF2-40B4-BE49-F238E27FC236}">
                <a16:creationId xmlns:a16="http://schemas.microsoft.com/office/drawing/2014/main" id="{98378F92-72E9-479A-8723-8E5D6CABD581}"/>
              </a:ext>
            </a:extLst>
          </p:cNvPr>
          <p:cNvSpPr>
            <a:spLocks noGrp="1"/>
          </p:cNvSpPr>
          <p:nvPr>
            <p:ph idx="1"/>
          </p:nvPr>
        </p:nvSpPr>
        <p:spPr>
          <a:xfrm>
            <a:off x="677334" y="1605775"/>
            <a:ext cx="8596668" cy="4435587"/>
          </a:xfrm>
        </p:spPr>
        <p:txBody>
          <a:bodyPr>
            <a:normAutofit/>
          </a:bodyPr>
          <a:lstStyle/>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Here the Senior Management or Leadership is involved and in this case for the Station Commander  </a:t>
            </a:r>
          </a:p>
          <a:p>
            <a:pP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other involved part in the projects includes the officer which she commands as the Station Commander. This is aimed at having a clear view of what she is involved in and how she works to fulfill her duties as the highest ranking Officer in the station. </a:t>
            </a:r>
          </a:p>
          <a:p>
            <a:pPr marL="0" indent="0" algn="ctr">
              <a:buNone/>
            </a:pPr>
            <a:r>
              <a:rPr lang="en-US" sz="2800" dirty="0">
                <a:latin typeface="Times New Roman" panose="02020603050405020304" pitchFamily="18" charset="0"/>
                <a:cs typeface="Times New Roman" panose="02020603050405020304" pitchFamily="18" charset="0"/>
              </a:rPr>
              <a:t>For this to be effecting the consulting change process will be involved</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2241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68E55-BE89-4B58-8D27-1101B2B1B5CB}"/>
              </a:ext>
            </a:extLst>
          </p:cNvPr>
          <p:cNvSpPr>
            <a:spLocks noGrp="1"/>
          </p:cNvSpPr>
          <p:nvPr>
            <p:ph type="title"/>
          </p:nvPr>
        </p:nvSpPr>
        <p:spPr>
          <a:xfrm>
            <a:off x="677334" y="609600"/>
            <a:ext cx="8596668" cy="906966"/>
          </a:xfrm>
        </p:spPr>
        <p:txBody>
          <a:bodyPr/>
          <a:lstStyle/>
          <a:p>
            <a:r>
              <a:rPr lang="en-US" b="1" dirty="0">
                <a:solidFill>
                  <a:srgbClr val="00B0F0"/>
                </a:solidFill>
                <a:latin typeface="Times New Roman" panose="02020603050405020304" pitchFamily="18" charset="0"/>
                <a:cs typeface="Times New Roman" panose="02020603050405020304" pitchFamily="18" charset="0"/>
              </a:rPr>
              <a:t>Consulting Process</a:t>
            </a:r>
          </a:p>
        </p:txBody>
      </p:sp>
      <p:sp>
        <p:nvSpPr>
          <p:cNvPr id="3" name="Content Placeholder 2">
            <a:extLst>
              <a:ext uri="{FF2B5EF4-FFF2-40B4-BE49-F238E27FC236}">
                <a16:creationId xmlns:a16="http://schemas.microsoft.com/office/drawing/2014/main" id="{C66268CF-E254-4AE1-91C4-E5342D465CD9}"/>
              </a:ext>
            </a:extLst>
          </p:cNvPr>
          <p:cNvSpPr>
            <a:spLocks noGrp="1"/>
          </p:cNvSpPr>
          <p:nvPr>
            <p:ph idx="1"/>
          </p:nvPr>
        </p:nvSpPr>
        <p:spPr>
          <a:xfrm>
            <a:off x="677334" y="1516567"/>
            <a:ext cx="8596668" cy="4524796"/>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This is aimed at helping in the making of the project a success as it has various steps which are carefully followed by the change influencer as they try and implement a project to the people in leadership position. It has the following tends which are very important and crucial to the change influence process;</a:t>
            </a:r>
          </a:p>
          <a:p>
            <a:pPr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Contracting</a:t>
            </a:r>
          </a:p>
          <a:p>
            <a:pPr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Data Gathering </a:t>
            </a:r>
          </a:p>
          <a:p>
            <a:pPr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Diagnosis and Feedback Giving </a:t>
            </a:r>
          </a:p>
          <a:p>
            <a:pPr marL="0" indent="0" algn="just">
              <a:buNone/>
            </a:pPr>
            <a:r>
              <a:rPr lang="en-US" sz="2400" dirty="0">
                <a:latin typeface="Times New Roman" panose="02020603050405020304" pitchFamily="18" charset="0"/>
                <a:cs typeface="Times New Roman" panose="02020603050405020304" pitchFamily="18" charset="0"/>
              </a:rPr>
              <a:t>The above are the thing am going to use in the influencing of change in the Army Station.</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6537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1A4B7-D3EC-4676-AED9-5A11C9364533}"/>
              </a:ext>
            </a:extLst>
          </p:cNvPr>
          <p:cNvSpPr>
            <a:spLocks noGrp="1"/>
          </p:cNvSpPr>
          <p:nvPr>
            <p:ph type="title"/>
          </p:nvPr>
        </p:nvSpPr>
        <p:spPr>
          <a:xfrm>
            <a:off x="677334" y="609600"/>
            <a:ext cx="8596668" cy="773151"/>
          </a:xfrm>
        </p:spPr>
        <p:txBody>
          <a:bodyPr/>
          <a:lstStyle/>
          <a:p>
            <a:r>
              <a:rPr lang="en-US" b="1" dirty="0">
                <a:solidFill>
                  <a:srgbClr val="00B0F0"/>
                </a:solidFill>
                <a:latin typeface="Times New Roman" panose="02020603050405020304" pitchFamily="18" charset="0"/>
                <a:cs typeface="Times New Roman" panose="02020603050405020304" pitchFamily="18" charset="0"/>
              </a:rPr>
              <a:t>Contracting</a:t>
            </a:r>
          </a:p>
        </p:txBody>
      </p:sp>
      <p:sp>
        <p:nvSpPr>
          <p:cNvPr id="3" name="Content Placeholder 2">
            <a:extLst>
              <a:ext uri="{FF2B5EF4-FFF2-40B4-BE49-F238E27FC236}">
                <a16:creationId xmlns:a16="http://schemas.microsoft.com/office/drawing/2014/main" id="{73386ADB-1F41-4F4A-9E57-EBBDF2D7375E}"/>
              </a:ext>
            </a:extLst>
          </p:cNvPr>
          <p:cNvSpPr>
            <a:spLocks noGrp="1"/>
          </p:cNvSpPr>
          <p:nvPr>
            <p:ph idx="1"/>
          </p:nvPr>
        </p:nvSpPr>
        <p:spPr>
          <a:xfrm>
            <a:off x="677334" y="1561171"/>
            <a:ext cx="8596668" cy="4480191"/>
          </a:xfrm>
        </p:spPr>
        <p:txBody>
          <a:bodyPr>
            <a:normAutofit lnSpcReduction="10000"/>
          </a:bodyPr>
          <a:lstStyle/>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Under this we conduct analysis of the responsivities and  roles of the Station Commander and come up with the problem which is t be addressed.</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Station Commander is then given the necessary explanation of the problem. She is clearly given the major details of eth problem and why it needs to be addressed through change</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outcomes which are both positive and negative and explained to her including the challenges which might arise during the implementation of the change project.</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time flame of the project is stated and this helps in working within the given period of time.</a:t>
            </a:r>
          </a:p>
        </p:txBody>
      </p:sp>
    </p:spTree>
    <p:extLst>
      <p:ext uri="{BB962C8B-B14F-4D97-AF65-F5344CB8AC3E}">
        <p14:creationId xmlns:p14="http://schemas.microsoft.com/office/powerpoint/2010/main" val="2002186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B4526-17DB-4C90-B5E1-54C2A67F831A}"/>
              </a:ext>
            </a:extLst>
          </p:cNvPr>
          <p:cNvSpPr>
            <a:spLocks noGrp="1"/>
          </p:cNvSpPr>
          <p:nvPr>
            <p:ph type="title"/>
          </p:nvPr>
        </p:nvSpPr>
        <p:spPr>
          <a:xfrm>
            <a:off x="677334" y="609600"/>
            <a:ext cx="8596668" cy="884663"/>
          </a:xfrm>
        </p:spPr>
        <p:txBody>
          <a:bodyPr>
            <a:normAutofit fontScale="90000"/>
          </a:bodyPr>
          <a:lstStyle/>
          <a:p>
            <a:r>
              <a:rPr lang="en-US" b="1" dirty="0">
                <a:solidFill>
                  <a:srgbClr val="00B0F0"/>
                </a:solidFill>
                <a:latin typeface="Times New Roman" panose="02020603050405020304" pitchFamily="18" charset="0"/>
                <a:cs typeface="Times New Roman" panose="02020603050405020304" pitchFamily="18" charset="0"/>
              </a:rPr>
              <a:t>Data Gathering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EF4E0B9-70F9-45F8-9396-106C52871688}"/>
              </a:ext>
            </a:extLst>
          </p:cNvPr>
          <p:cNvSpPr>
            <a:spLocks noGrp="1"/>
          </p:cNvSpPr>
          <p:nvPr>
            <p:ph idx="1"/>
          </p:nvPr>
        </p:nvSpPr>
        <p:spPr>
          <a:xfrm>
            <a:off x="677334" y="1494263"/>
            <a:ext cx="8596668" cy="4547099"/>
          </a:xfrm>
        </p:spPr>
        <p:txBody>
          <a:bodyPr>
            <a:normAutofit/>
          </a:bodyPr>
          <a:lstStyle/>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For this to be possible there must be measures in place which will facilitate it. this includes the use various methods and Approaches.</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This is in that the trainees will be grouped into various groups and from the grounds they will be monitored until the project is completed. This will be for the purpose of seeing if the project which is influencing change is performing what is expected.</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Army officers in the Station will give feedback on the project and how they finding the changes through the use of Questionnaires and Surveys.</a:t>
            </a:r>
          </a:p>
        </p:txBody>
      </p:sp>
    </p:spTree>
    <p:extLst>
      <p:ext uri="{BB962C8B-B14F-4D97-AF65-F5344CB8AC3E}">
        <p14:creationId xmlns:p14="http://schemas.microsoft.com/office/powerpoint/2010/main" val="2897538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01335-BB9E-44B7-BF55-112FDED41E9E}"/>
              </a:ext>
            </a:extLst>
          </p:cNvPr>
          <p:cNvSpPr>
            <a:spLocks noGrp="1"/>
          </p:cNvSpPr>
          <p:nvPr>
            <p:ph type="title"/>
          </p:nvPr>
        </p:nvSpPr>
        <p:spPr>
          <a:xfrm>
            <a:off x="677334" y="609600"/>
            <a:ext cx="8596668" cy="862361"/>
          </a:xfrm>
        </p:spPr>
        <p:txBody>
          <a:bodyPr>
            <a:normAutofit fontScale="90000"/>
          </a:bodyPr>
          <a:lstStyle/>
          <a:p>
            <a:r>
              <a:rPr lang="en-US" b="1" dirty="0">
                <a:solidFill>
                  <a:srgbClr val="00B0F0"/>
                </a:solidFill>
                <a:latin typeface="Times New Roman" panose="02020603050405020304" pitchFamily="18" charset="0"/>
                <a:cs typeface="Times New Roman" panose="02020603050405020304" pitchFamily="18" charset="0"/>
              </a:rPr>
              <a:t>Diagnosis and Feedback Giving </a:t>
            </a:r>
            <a:br>
              <a:rPr lang="en-US" b="1" dirty="0">
                <a:solidFill>
                  <a:srgbClr val="00B0F0"/>
                </a:solidFill>
                <a:latin typeface="Times New Roman" panose="02020603050405020304" pitchFamily="18" charset="0"/>
                <a:cs typeface="Times New Roman" panose="02020603050405020304" pitchFamily="18" charset="0"/>
              </a:rPr>
            </a:br>
            <a:endParaRPr lang="en-US" b="1" dirty="0">
              <a:solidFill>
                <a:srgbClr val="00B0F0"/>
              </a:solidFill>
            </a:endParaRPr>
          </a:p>
        </p:txBody>
      </p:sp>
      <p:sp>
        <p:nvSpPr>
          <p:cNvPr id="3" name="Content Placeholder 2">
            <a:extLst>
              <a:ext uri="{FF2B5EF4-FFF2-40B4-BE49-F238E27FC236}">
                <a16:creationId xmlns:a16="http://schemas.microsoft.com/office/drawing/2014/main" id="{F22C7A57-D0AA-4D14-9619-1D931C577215}"/>
              </a:ext>
            </a:extLst>
          </p:cNvPr>
          <p:cNvSpPr>
            <a:spLocks noGrp="1"/>
          </p:cNvSpPr>
          <p:nvPr>
            <p:ph idx="1"/>
          </p:nvPr>
        </p:nvSpPr>
        <p:spPr>
          <a:xfrm>
            <a:off x="677334" y="1471961"/>
            <a:ext cx="8596668" cy="4569401"/>
          </a:xfrm>
        </p:spPr>
        <p:txBody>
          <a:bodyPr>
            <a:normAutofit/>
          </a:bodyPr>
          <a:lstStyle/>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On Diagnosis, the project was checked to see if; </a:t>
            </a:r>
          </a:p>
          <a:p>
            <a:pPr marL="1085850" lvl="2" indent="-285750"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It was relevant, </a:t>
            </a:r>
          </a:p>
          <a:p>
            <a:pPr marL="1085850" lvl="2" indent="-285750"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Manageable, </a:t>
            </a:r>
            <a:r>
              <a:rPr lang="en-US" sz="2400" dirty="0"/>
              <a:t>It was important to identify issues that they were all willing to work on. This will allow me to manage the change process in stages.</a:t>
            </a:r>
            <a:endParaRPr lang="en-US" sz="2400" dirty="0">
              <a:latin typeface="Times New Roman" panose="02020603050405020304" pitchFamily="18" charset="0"/>
              <a:cs typeface="Times New Roman" panose="02020603050405020304" pitchFamily="18" charset="0"/>
            </a:endParaRPr>
          </a:p>
          <a:p>
            <a:pPr marL="1085850" lvl="2" indent="-285750"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Influential enough,</a:t>
            </a:r>
          </a:p>
          <a:p>
            <a:pPr marL="1085850" lvl="2" indent="-285750"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Sufficient among other things. </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feedback was given to the people after the questionnaires were addressing and in so doing this saw to it the project was a success.</a:t>
            </a:r>
          </a:p>
        </p:txBody>
      </p:sp>
    </p:spTree>
    <p:extLst>
      <p:ext uri="{BB962C8B-B14F-4D97-AF65-F5344CB8AC3E}">
        <p14:creationId xmlns:p14="http://schemas.microsoft.com/office/powerpoint/2010/main" val="3471682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5627B-12FF-4ECC-81BF-5F9993458417}"/>
              </a:ext>
            </a:extLst>
          </p:cNvPr>
          <p:cNvSpPr>
            <a:spLocks noGrp="1"/>
          </p:cNvSpPr>
          <p:nvPr>
            <p:ph type="title"/>
          </p:nvPr>
        </p:nvSpPr>
        <p:spPr>
          <a:xfrm>
            <a:off x="677334" y="423334"/>
            <a:ext cx="8596668" cy="825604"/>
          </a:xfrm>
        </p:spPr>
        <p:txBody>
          <a:bodyPr>
            <a:normAutofit/>
          </a:bodyPr>
          <a:lstStyle/>
          <a:p>
            <a:r>
              <a:rPr lang="en-US" b="1" dirty="0">
                <a:solidFill>
                  <a:srgbClr val="00B0F0"/>
                </a:solidFill>
                <a:latin typeface="Times New Roman" panose="02020603050405020304" pitchFamily="18" charset="0"/>
                <a:cs typeface="Times New Roman" panose="02020603050405020304" pitchFamily="18" charset="0"/>
              </a:rPr>
              <a:t>References</a:t>
            </a:r>
          </a:p>
        </p:txBody>
      </p:sp>
      <p:sp>
        <p:nvSpPr>
          <p:cNvPr id="4" name="Rectangle 1">
            <a:extLst>
              <a:ext uri="{FF2B5EF4-FFF2-40B4-BE49-F238E27FC236}">
                <a16:creationId xmlns:a16="http://schemas.microsoft.com/office/drawing/2014/main" id="{C4F35A95-CF64-4C2F-BAFF-A0B61B0AF1EA}"/>
              </a:ext>
            </a:extLst>
          </p:cNvPr>
          <p:cNvSpPr>
            <a:spLocks noGrp="1" noChangeArrowheads="1"/>
          </p:cNvSpPr>
          <p:nvPr>
            <p:ph idx="1"/>
          </p:nvPr>
        </p:nvSpPr>
        <p:spPr bwMode="auto">
          <a:xfrm>
            <a:off x="677333" y="1081226"/>
            <a:ext cx="10718799"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gn="just" defTabSz="914400">
              <a:buClrTx/>
              <a:buSzTx/>
              <a:buNone/>
            </a:pPr>
            <a:r>
              <a:rPr lang="en-US" sz="2000" dirty="0">
                <a:latin typeface="Times New Roman" panose="02020603050405020304" pitchFamily="18" charset="0"/>
                <a:cs typeface="Times New Roman" panose="02020603050405020304" pitchFamily="18" charset="0"/>
              </a:rPr>
              <a:t>Alsagour, M. (2016). “The Consulting Process” The Eight-Phase Consulting Model, the Human The Eight-Phase Consulting Model, the Human Performance Improvement Model. </a:t>
            </a:r>
            <a:r>
              <a:rPr lang="en-US" sz="2000" i="1" dirty="0">
                <a:latin typeface="Times New Roman" panose="02020603050405020304" pitchFamily="18" charset="0"/>
                <a:cs typeface="Times New Roman" panose="02020603050405020304" pitchFamily="18" charset="0"/>
              </a:rPr>
              <a:t>International Journal of Management and Commerce Innovations</a:t>
            </a:r>
            <a:r>
              <a:rPr lang="en-US" sz="2000" dirty="0">
                <a:latin typeface="Times New Roman" panose="02020603050405020304" pitchFamily="18" charset="0"/>
                <a:cs typeface="Times New Roman" panose="02020603050405020304" pitchFamily="18" charset="0"/>
              </a:rPr>
              <a:t>.</a:t>
            </a:r>
          </a:p>
          <a:p>
            <a:pPr marL="0" indent="0" algn="just" defTabSz="914400">
              <a:buClrTx/>
              <a:buSzTx/>
              <a:buNone/>
            </a:pPr>
            <a:endParaRPr lang="en-US" sz="20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2000" dirty="0">
                <a:latin typeface="Times New Roman" panose="02020603050405020304" pitchFamily="18" charset="0"/>
                <a:cs typeface="Times New Roman" panose="02020603050405020304" pitchFamily="18" charset="0"/>
              </a:rPr>
              <a:t>np. (2003). Military Advertising and Recruiting. Attitudes, Aptitudes, and Aspirations of American Youth: Implication For Military Recruitment. Retrieved from NAP.</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0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2000" dirty="0">
                <a:latin typeface="Times New Roman" panose="02020603050405020304" pitchFamily="18" charset="0"/>
                <a:cs typeface="Times New Roman" panose="02020603050405020304" pitchFamily="18" charset="0"/>
              </a:rPr>
              <a:t>np. (2017, February 1). What is Change Management Consulting? Retrieved from Norwich University Online: </a:t>
            </a:r>
            <a:r>
              <a:rPr lang="en-US" altLang="en-US" sz="2000" dirty="0">
                <a:latin typeface="Times New Roman" panose="02020603050405020304" pitchFamily="18" charset="0"/>
                <a:cs typeface="Times New Roman" panose="02020603050405020304" pitchFamily="18" charset="0"/>
                <a:hlinkClick r:id="rId2"/>
              </a:rPr>
              <a:t>https://www.online.norwich.edu/academic-progress/resources/what-is-change-management-consulting</a:t>
            </a:r>
            <a:endParaRPr lang="en-US" altLang="en-US" sz="20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0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2000" dirty="0">
                <a:latin typeface="Times New Roman" panose="02020603050405020304" pitchFamily="18" charset="0"/>
                <a:cs typeface="Times New Roman" panose="02020603050405020304" pitchFamily="18" charset="0"/>
              </a:rPr>
              <a:t>np. (2019). Change Management: 8 Ways to Influence Change. Retrieved from Vantage Performance: </a:t>
            </a:r>
            <a:r>
              <a:rPr lang="en-US" altLang="en-US" sz="2000" dirty="0">
                <a:latin typeface="Times New Roman" panose="02020603050405020304" pitchFamily="18" charset="0"/>
                <a:cs typeface="Times New Roman" panose="02020603050405020304" pitchFamily="18" charset="0"/>
                <a:hlinkClick r:id="rId3"/>
              </a:rPr>
              <a:t>https://www.vantageperformance.com.au/change-management-8-ways-to-influence-change/</a:t>
            </a:r>
            <a:endParaRPr lang="en-US" altLang="en-US" sz="20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214757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232</TotalTime>
  <Words>1880</Words>
  <Application>Microsoft Office PowerPoint</Application>
  <PresentationFormat>Widescreen</PresentationFormat>
  <Paragraphs>68</Paragraphs>
  <Slides>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Times New Roman</vt:lpstr>
      <vt:lpstr>Trebuchet MS</vt:lpstr>
      <vt:lpstr>Wingdings</vt:lpstr>
      <vt:lpstr>Wingdings 3</vt:lpstr>
      <vt:lpstr>Facet</vt:lpstr>
      <vt:lpstr> Change Influence Project Name of Student  Institution Affiliation Date </vt:lpstr>
      <vt:lpstr>Introduction</vt:lpstr>
      <vt:lpstr>Objective</vt:lpstr>
      <vt:lpstr>Entry</vt:lpstr>
      <vt:lpstr>Consulting Process</vt:lpstr>
      <vt:lpstr>Contracting</vt:lpstr>
      <vt:lpstr>Data Gathering  </vt:lpstr>
      <vt:lpstr>Diagnosis and Feedback Giving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dc:title>
  <dc:creator>Peter</dc:creator>
  <cp:lastModifiedBy>Peter</cp:lastModifiedBy>
  <cp:revision>22</cp:revision>
  <dcterms:created xsi:type="dcterms:W3CDTF">2019-08-02T07:43:43Z</dcterms:created>
  <dcterms:modified xsi:type="dcterms:W3CDTF">2019-08-02T11:39:36Z</dcterms:modified>
</cp:coreProperties>
</file>